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Merriweather"/>
      <p:regular r:id="rId16"/>
    </p:embeddedFont>
    <p:embeddedFont>
      <p:font typeface="Merriweather"/>
      <p:regular r:id="rId17"/>
    </p:embeddedFont>
    <p:embeddedFont>
      <p:font typeface="Merriweather"/>
      <p:regular r:id="rId18"/>
    </p:embeddedFont>
    <p:embeddedFont>
      <p:font typeface="Merriweather"/>
      <p:regular r:id="rId19"/>
    </p:embeddedFont>
    <p:embeddedFont>
      <p:font typeface="Open Sans"/>
      <p:regular r:id="rId20"/>
    </p:embeddedFont>
    <p:embeddedFont>
      <p:font typeface="Open Sans"/>
      <p:regular r:id="rId21"/>
    </p:embeddedFont>
    <p:embeddedFont>
      <p:font typeface="Open Sans"/>
      <p:regular r:id="rId22"/>
    </p:embeddedFont>
    <p:embeddedFont>
      <p:font typeface="Open San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Event Management System</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Introducing a powerful web application designed to simplify event planning and management, offering seamless control over all aspects of your event. The system is built to handle the intricate details, freeing you to focus on the big picture.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607" y="2891076"/>
            <a:ext cx="4919186" cy="2447330"/>
          </a:xfrm>
          <a:prstGeom prst="rect">
            <a:avLst/>
          </a:prstGeom>
        </p:spPr>
      </p:pic>
      <p:sp>
        <p:nvSpPr>
          <p:cNvPr id="4" name="Text 0"/>
          <p:cNvSpPr/>
          <p:nvPr/>
        </p:nvSpPr>
        <p:spPr>
          <a:xfrm>
            <a:off x="6280190" y="2195393"/>
            <a:ext cx="5721191" cy="425291"/>
          </a:xfrm>
          <a:prstGeom prst="rect">
            <a:avLst/>
          </a:prstGeom>
          <a:noFill/>
          <a:ln/>
        </p:spPr>
        <p:txBody>
          <a:bodyPr wrap="none" lIns="0" tIns="0" rIns="0" bIns="0" rtlCol="0" anchor="t"/>
          <a:lstStyle/>
          <a:p>
            <a:pPr indent="0" marL="0">
              <a:lnSpc>
                <a:spcPts val="3300"/>
              </a:lnSpc>
              <a:buNone/>
            </a:pPr>
            <a:r>
              <a:rPr lang="en-US" sz="2650" b="1" dirty="0">
                <a:solidFill>
                  <a:srgbClr val="403C4E"/>
                </a:solidFill>
                <a:latin typeface="Merriweather Bold" pitchFamily="34" charset="0"/>
                <a:ea typeface="Merriweather Bold" pitchFamily="34" charset="-122"/>
                <a:cs typeface="Merriweather Bold" pitchFamily="34" charset="-120"/>
              </a:rPr>
              <a:t>Simplified Attendee Management</a:t>
            </a:r>
            <a:endParaRPr lang="en-US" sz="2650" dirty="0"/>
          </a:p>
        </p:txBody>
      </p:sp>
      <p:sp>
        <p:nvSpPr>
          <p:cNvPr id="5" name="Text 1"/>
          <p:cNvSpPr/>
          <p:nvPr/>
        </p:nvSpPr>
        <p:spPr>
          <a:xfrm>
            <a:off x="6280190" y="2875836"/>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Our Event Management System provides efficient tools to manage attendees with ease. From registration to tracking, every step is streamlined to save time and ensure accuracy.</a:t>
            </a:r>
            <a:endParaRPr lang="en-US" sz="1750" dirty="0"/>
          </a:p>
        </p:txBody>
      </p:sp>
      <p:sp>
        <p:nvSpPr>
          <p:cNvPr id="6" name="Text 2"/>
          <p:cNvSpPr/>
          <p:nvPr/>
        </p:nvSpPr>
        <p:spPr>
          <a:xfrm>
            <a:off x="6280190" y="421969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Key features include attendee registration, profile management, and updates using simple CRUD operations. RESTful APIs enable smooth communication, ensuring data consistency across systems. A dedicated interface empowers organizers to efficiently handle attendee information and related tasks.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2868573"/>
            <a:ext cx="4919305" cy="2492454"/>
          </a:xfrm>
          <a:prstGeom prst="rect">
            <a:avLst/>
          </a:prstGeom>
        </p:spPr>
      </p:pic>
      <p:sp>
        <p:nvSpPr>
          <p:cNvPr id="4" name="Text 0"/>
          <p:cNvSpPr/>
          <p:nvPr/>
        </p:nvSpPr>
        <p:spPr>
          <a:xfrm>
            <a:off x="6280190" y="2328624"/>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Simplifying Event Management</a:t>
            </a:r>
            <a:endParaRPr lang="en-US" sz="4450" dirty="0"/>
          </a:p>
        </p:txBody>
      </p:sp>
      <p:sp>
        <p:nvSpPr>
          <p:cNvPr id="5" name="Text 1"/>
          <p:cNvSpPr/>
          <p:nvPr/>
        </p:nvSpPr>
        <p:spPr>
          <a:xfrm>
            <a:off x="6280190" y="408634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Our system provides powerful tools designed to streamline event creation and management. From seamless event setup to intuitive event viewing, we empower you to organize and oversee events effortlessly. Focus on delivering memorable experiences for your attendees.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607" y="2887028"/>
            <a:ext cx="4919186" cy="2455545"/>
          </a:xfrm>
          <a:prstGeom prst="rect">
            <a:avLst/>
          </a:prstGeom>
        </p:spPr>
      </p:pic>
      <p:sp>
        <p:nvSpPr>
          <p:cNvPr id="4" name="Text 0"/>
          <p:cNvSpPr/>
          <p:nvPr/>
        </p:nvSpPr>
        <p:spPr>
          <a:xfrm>
            <a:off x="6280190" y="2510076"/>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Simplifying Task Management</a:t>
            </a:r>
            <a:endParaRPr lang="en-US" sz="4450" dirty="0"/>
          </a:p>
        </p:txBody>
      </p:sp>
      <p:sp>
        <p:nvSpPr>
          <p:cNvPr id="5" name="Text 1"/>
          <p:cNvSpPr/>
          <p:nvPr/>
        </p:nvSpPr>
        <p:spPr>
          <a:xfrm>
            <a:off x="62801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Our system offers efficient tools to streamline task handling for your events. From creating and assigning tasks to tracking their progress, we empower you to stay organized and ensure every event runs smoothly. Focus on achieving your event goals with ease.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491740"/>
            <a:ext cx="11713250" cy="708779"/>
          </a:xfrm>
          <a:prstGeom prst="rect">
            <a:avLst/>
          </a:prstGeom>
          <a:noFill/>
          <a:ln/>
        </p:spPr>
        <p:txBody>
          <a:bodyPr wrap="none" lIns="0" tIns="0" rIns="0" bIns="0" rtlCol="0" anchor="t"/>
          <a:lstStyle/>
          <a:p>
            <a:pPr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Key Features: Empowering Event Success</a:t>
            </a:r>
            <a:endParaRPr lang="en-US" sz="4450" dirty="0"/>
          </a:p>
        </p:txBody>
      </p:sp>
      <p:sp>
        <p:nvSpPr>
          <p:cNvPr id="3" name="Shape 1"/>
          <p:cNvSpPr/>
          <p:nvPr/>
        </p:nvSpPr>
        <p:spPr>
          <a:xfrm>
            <a:off x="793790" y="3795832"/>
            <a:ext cx="510302" cy="510302"/>
          </a:xfrm>
          <a:prstGeom prst="roundRect">
            <a:avLst>
              <a:gd name="adj" fmla="val 18669"/>
            </a:avLst>
          </a:prstGeom>
          <a:solidFill>
            <a:srgbClr val="FFD8CC"/>
          </a:solidFill>
          <a:ln w="7620">
            <a:solidFill>
              <a:srgbClr val="E5BEB2"/>
            </a:solidFill>
            <a:prstDash val="solid"/>
          </a:ln>
        </p:spPr>
      </p:sp>
      <p:sp>
        <p:nvSpPr>
          <p:cNvPr id="4" name="Text 2"/>
          <p:cNvSpPr/>
          <p:nvPr/>
        </p:nvSpPr>
        <p:spPr>
          <a:xfrm>
            <a:off x="970955" y="3880842"/>
            <a:ext cx="155853" cy="340281"/>
          </a:xfrm>
          <a:prstGeom prst="rect">
            <a:avLst/>
          </a:prstGeom>
          <a:noFill/>
          <a:ln/>
        </p:spPr>
        <p:txBody>
          <a:bodyPr wrap="none" lIns="0" tIns="0" rIns="0" bIns="0" rtlCol="0" anchor="t"/>
          <a:lstStyle/>
          <a:p>
            <a:pPr algn="ctr" indent="0" marL="0">
              <a:lnSpc>
                <a:spcPts val="2650"/>
              </a:lnSpc>
              <a:buNone/>
            </a:pPr>
            <a:r>
              <a:rPr lang="en-US" sz="2650" b="1" dirty="0">
                <a:solidFill>
                  <a:srgbClr val="403C4E"/>
                </a:solidFill>
                <a:latin typeface="Merriweather Bold" pitchFamily="34" charset="0"/>
                <a:ea typeface="Merriweather Bold" pitchFamily="34" charset="-122"/>
                <a:cs typeface="Merriweather Bold" pitchFamily="34" charset="-120"/>
              </a:rPr>
              <a:t>1</a:t>
            </a:r>
            <a:endParaRPr lang="en-US" sz="2650" dirty="0"/>
          </a:p>
        </p:txBody>
      </p:sp>
      <p:sp>
        <p:nvSpPr>
          <p:cNvPr id="5" name="Text 3"/>
          <p:cNvSpPr/>
          <p:nvPr/>
        </p:nvSpPr>
        <p:spPr>
          <a:xfrm>
            <a:off x="1530906" y="3795832"/>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Event Creation</a:t>
            </a:r>
            <a:endParaRPr lang="en-US" sz="2200" dirty="0"/>
          </a:p>
        </p:txBody>
      </p:sp>
      <p:sp>
        <p:nvSpPr>
          <p:cNvPr id="6" name="Text 4"/>
          <p:cNvSpPr/>
          <p:nvPr/>
        </p:nvSpPr>
        <p:spPr>
          <a:xfrm>
            <a:off x="1530906" y="4286250"/>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Create detailed event profiles with customizable settings, including date, time, venue, and speaker details.</a:t>
            </a:r>
            <a:endParaRPr lang="en-US" sz="1750" dirty="0"/>
          </a:p>
        </p:txBody>
      </p:sp>
      <p:sp>
        <p:nvSpPr>
          <p:cNvPr id="7" name="Shape 5"/>
          <p:cNvSpPr/>
          <p:nvPr/>
        </p:nvSpPr>
        <p:spPr>
          <a:xfrm>
            <a:off x="5216962" y="3795832"/>
            <a:ext cx="510302" cy="510302"/>
          </a:xfrm>
          <a:prstGeom prst="roundRect">
            <a:avLst>
              <a:gd name="adj" fmla="val 18669"/>
            </a:avLst>
          </a:prstGeom>
          <a:solidFill>
            <a:srgbClr val="FFD8CC"/>
          </a:solidFill>
          <a:ln w="7620">
            <a:solidFill>
              <a:srgbClr val="E5BEB2"/>
            </a:solidFill>
            <a:prstDash val="solid"/>
          </a:ln>
        </p:spPr>
      </p:sp>
      <p:sp>
        <p:nvSpPr>
          <p:cNvPr id="8" name="Text 6"/>
          <p:cNvSpPr/>
          <p:nvPr/>
        </p:nvSpPr>
        <p:spPr>
          <a:xfrm>
            <a:off x="5369123" y="3880842"/>
            <a:ext cx="205859" cy="340281"/>
          </a:xfrm>
          <a:prstGeom prst="rect">
            <a:avLst/>
          </a:prstGeom>
          <a:noFill/>
          <a:ln/>
        </p:spPr>
        <p:txBody>
          <a:bodyPr wrap="none" lIns="0" tIns="0" rIns="0" bIns="0" rtlCol="0" anchor="t"/>
          <a:lstStyle/>
          <a:p>
            <a:pPr algn="ctr" indent="0" marL="0">
              <a:lnSpc>
                <a:spcPts val="2650"/>
              </a:lnSpc>
              <a:buNone/>
            </a:pPr>
            <a:r>
              <a:rPr lang="en-US" sz="2650" b="1" dirty="0">
                <a:solidFill>
                  <a:srgbClr val="403C4E"/>
                </a:solidFill>
                <a:latin typeface="Merriweather Bold" pitchFamily="34" charset="0"/>
                <a:ea typeface="Merriweather Bold" pitchFamily="34" charset="-122"/>
                <a:cs typeface="Merriweather Bold" pitchFamily="34" charset="-120"/>
              </a:rPr>
              <a:t>2</a:t>
            </a:r>
            <a:endParaRPr lang="en-US" sz="2650" dirty="0"/>
          </a:p>
        </p:txBody>
      </p:sp>
      <p:sp>
        <p:nvSpPr>
          <p:cNvPr id="9" name="Text 7"/>
          <p:cNvSpPr/>
          <p:nvPr/>
        </p:nvSpPr>
        <p:spPr>
          <a:xfrm>
            <a:off x="5954078" y="3795832"/>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Event Updates</a:t>
            </a:r>
            <a:endParaRPr lang="en-US" sz="2200" dirty="0"/>
          </a:p>
        </p:txBody>
      </p:sp>
      <p:sp>
        <p:nvSpPr>
          <p:cNvPr id="10" name="Text 8"/>
          <p:cNvSpPr/>
          <p:nvPr/>
        </p:nvSpPr>
        <p:spPr>
          <a:xfrm>
            <a:off x="5954078" y="4286250"/>
            <a:ext cx="3459242" cy="1088708"/>
          </a:xfrm>
          <a:prstGeom prst="rect">
            <a:avLst/>
          </a:prstGeom>
          <a:noFill/>
          <a:ln/>
        </p:spPr>
        <p:txBody>
          <a:bodyPr wrap="squar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Modify event details, manage attendee lists, and send updates and reminders to attendees.</a:t>
            </a:r>
            <a:endParaRPr lang="en-US" sz="1750" dirty="0"/>
          </a:p>
        </p:txBody>
      </p:sp>
      <p:sp>
        <p:nvSpPr>
          <p:cNvPr id="11" name="Shape 9"/>
          <p:cNvSpPr/>
          <p:nvPr/>
        </p:nvSpPr>
        <p:spPr>
          <a:xfrm>
            <a:off x="9640133" y="3795832"/>
            <a:ext cx="510302" cy="510302"/>
          </a:xfrm>
          <a:prstGeom prst="roundRect">
            <a:avLst>
              <a:gd name="adj" fmla="val 18669"/>
            </a:avLst>
          </a:prstGeom>
          <a:solidFill>
            <a:srgbClr val="FFD8CC"/>
          </a:solidFill>
          <a:ln w="7620">
            <a:solidFill>
              <a:srgbClr val="E5BEB2"/>
            </a:solidFill>
            <a:prstDash val="solid"/>
          </a:ln>
        </p:spPr>
      </p:sp>
      <p:sp>
        <p:nvSpPr>
          <p:cNvPr id="12" name="Text 10"/>
          <p:cNvSpPr/>
          <p:nvPr/>
        </p:nvSpPr>
        <p:spPr>
          <a:xfrm>
            <a:off x="9798963" y="3880842"/>
            <a:ext cx="192643" cy="340281"/>
          </a:xfrm>
          <a:prstGeom prst="rect">
            <a:avLst/>
          </a:prstGeom>
          <a:noFill/>
          <a:ln/>
        </p:spPr>
        <p:txBody>
          <a:bodyPr wrap="none" lIns="0" tIns="0" rIns="0" bIns="0" rtlCol="0" anchor="t"/>
          <a:lstStyle/>
          <a:p>
            <a:pPr algn="ctr" indent="0" marL="0">
              <a:lnSpc>
                <a:spcPts val="2650"/>
              </a:lnSpc>
              <a:buNone/>
            </a:pPr>
            <a:r>
              <a:rPr lang="en-US" sz="2650" b="1" dirty="0">
                <a:solidFill>
                  <a:srgbClr val="403C4E"/>
                </a:solidFill>
                <a:latin typeface="Merriweather Bold" pitchFamily="34" charset="0"/>
                <a:ea typeface="Merriweather Bold" pitchFamily="34" charset="-122"/>
                <a:cs typeface="Merriweather Bold" pitchFamily="34" charset="-120"/>
              </a:rPr>
              <a:t>3</a:t>
            </a:r>
            <a:endParaRPr lang="en-US" sz="2650" dirty="0"/>
          </a:p>
        </p:txBody>
      </p:sp>
      <p:sp>
        <p:nvSpPr>
          <p:cNvPr id="13" name="Text 11"/>
          <p:cNvSpPr/>
          <p:nvPr/>
        </p:nvSpPr>
        <p:spPr>
          <a:xfrm>
            <a:off x="10377249" y="3795832"/>
            <a:ext cx="3220879" cy="354330"/>
          </a:xfrm>
          <a:prstGeom prst="rect">
            <a:avLst/>
          </a:prstGeom>
          <a:noFill/>
          <a:ln/>
        </p:spPr>
        <p:txBody>
          <a:bodyPr wrap="none" lIns="0" tIns="0" rIns="0" bIns="0" rtlCol="0" anchor="t"/>
          <a:lstStyle/>
          <a:p>
            <a:pPr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Attendee Management</a:t>
            </a:r>
            <a:endParaRPr lang="en-US" sz="2200" dirty="0"/>
          </a:p>
        </p:txBody>
      </p:sp>
      <p:sp>
        <p:nvSpPr>
          <p:cNvPr id="14" name="Text 12"/>
          <p:cNvSpPr/>
          <p:nvPr/>
        </p:nvSpPr>
        <p:spPr>
          <a:xfrm>
            <a:off x="10377249" y="4286250"/>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Track attendee registration, manage check-in, generate reports, and analyze event data for future planning.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2232" y="721757"/>
            <a:ext cx="9098637" cy="636032"/>
          </a:xfrm>
          <a:prstGeom prst="rect">
            <a:avLst/>
          </a:prstGeom>
          <a:noFill/>
          <a:ln/>
        </p:spPr>
        <p:txBody>
          <a:bodyPr wrap="none" lIns="0" tIns="0" rIns="0" bIns="0" rtlCol="0" anchor="t"/>
          <a:lstStyle/>
          <a:p>
            <a:pPr indent="0" marL="0">
              <a:lnSpc>
                <a:spcPts val="5000"/>
              </a:lnSpc>
              <a:buNone/>
            </a:pPr>
            <a:r>
              <a:rPr lang="en-US" sz="4000" b="1" dirty="0">
                <a:solidFill>
                  <a:srgbClr val="403C4E"/>
                </a:solidFill>
                <a:latin typeface="Merriweather Bold" pitchFamily="34" charset="0"/>
                <a:ea typeface="Merriweather Bold" pitchFamily="34" charset="-122"/>
                <a:cs typeface="Merriweather Bold" pitchFamily="34" charset="-120"/>
              </a:rPr>
              <a:t>Technologies: A Robust Foundation</a:t>
            </a:r>
            <a:endParaRPr lang="en-US" sz="4000" dirty="0"/>
          </a:p>
        </p:txBody>
      </p:sp>
      <p:pic>
        <p:nvPicPr>
          <p:cNvPr id="3" name="Image 0" descr="preencoded.png">    </p:cNvPr>
          <p:cNvPicPr>
            <a:picLocks noChangeAspect="1"/>
          </p:cNvPicPr>
          <p:nvPr/>
        </p:nvPicPr>
        <p:blipFill>
          <a:blip r:embed="rId1"/>
          <a:stretch>
            <a:fillRect/>
          </a:stretch>
        </p:blipFill>
        <p:spPr>
          <a:xfrm>
            <a:off x="712232" y="1663065"/>
            <a:ext cx="508754" cy="508754"/>
          </a:xfrm>
          <a:prstGeom prst="rect">
            <a:avLst/>
          </a:prstGeom>
        </p:spPr>
      </p:pic>
      <p:sp>
        <p:nvSpPr>
          <p:cNvPr id="4" name="Text 1"/>
          <p:cNvSpPr/>
          <p:nvPr/>
        </p:nvSpPr>
        <p:spPr>
          <a:xfrm>
            <a:off x="712232" y="2375297"/>
            <a:ext cx="2544008" cy="318016"/>
          </a:xfrm>
          <a:prstGeom prst="rect">
            <a:avLst/>
          </a:prstGeom>
          <a:noFill/>
          <a:ln/>
        </p:spPr>
        <p:txBody>
          <a:bodyPr wrap="none" lIns="0" tIns="0" rIns="0" bIns="0" rtlCol="0" anchor="t"/>
          <a:lstStyle/>
          <a:p>
            <a:pPr algn="l" indent="0" marL="0">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Java</a:t>
            </a:r>
            <a:endParaRPr lang="en-US" sz="2000" dirty="0"/>
          </a:p>
        </p:txBody>
      </p:sp>
      <p:sp>
        <p:nvSpPr>
          <p:cNvPr id="5" name="Text 2"/>
          <p:cNvSpPr/>
          <p:nvPr/>
        </p:nvSpPr>
        <p:spPr>
          <a:xfrm>
            <a:off x="712232" y="2815352"/>
            <a:ext cx="4198382" cy="1302068"/>
          </a:xfrm>
          <a:prstGeom prst="rect">
            <a:avLst/>
          </a:prstGeom>
          <a:noFill/>
          <a:ln/>
        </p:spPr>
        <p:txBody>
          <a:bodyPr wrap="square" lIns="0" tIns="0" rIns="0" bIns="0" rtlCol="0" anchor="t"/>
          <a:lstStyle/>
          <a:p>
            <a:pPr algn="l" indent="0" marL="0">
              <a:lnSpc>
                <a:spcPts val="2550"/>
              </a:lnSpc>
              <a:buNone/>
            </a:pPr>
            <a:r>
              <a:rPr lang="en-US" sz="1600" dirty="0">
                <a:solidFill>
                  <a:srgbClr val="403C4E"/>
                </a:solidFill>
                <a:latin typeface="Open Sans" pitchFamily="34" charset="0"/>
                <a:ea typeface="Open Sans" pitchFamily="34" charset="-122"/>
                <a:cs typeface="Open Sans" pitchFamily="34" charset="-120"/>
              </a:rPr>
              <a:t>Our backend is powered by Java, known for its robustness and scalability. It provides a strong foundation for handling complex business logic and data management.</a:t>
            </a:r>
            <a:endParaRPr lang="en-US" sz="1600" dirty="0"/>
          </a:p>
        </p:txBody>
      </p:sp>
      <p:pic>
        <p:nvPicPr>
          <p:cNvPr id="6" name="Image 1" descr="preencoded.png">    </p:cNvPr>
          <p:cNvPicPr>
            <a:picLocks noChangeAspect="1"/>
          </p:cNvPicPr>
          <p:nvPr/>
        </p:nvPicPr>
        <p:blipFill>
          <a:blip r:embed="rId2"/>
          <a:stretch>
            <a:fillRect/>
          </a:stretch>
        </p:blipFill>
        <p:spPr>
          <a:xfrm>
            <a:off x="5215890" y="1663065"/>
            <a:ext cx="508754" cy="508754"/>
          </a:xfrm>
          <a:prstGeom prst="rect">
            <a:avLst/>
          </a:prstGeom>
        </p:spPr>
      </p:pic>
      <p:sp>
        <p:nvSpPr>
          <p:cNvPr id="7" name="Text 3"/>
          <p:cNvSpPr/>
          <p:nvPr/>
        </p:nvSpPr>
        <p:spPr>
          <a:xfrm>
            <a:off x="5215890" y="2375297"/>
            <a:ext cx="2544008" cy="318016"/>
          </a:xfrm>
          <a:prstGeom prst="rect">
            <a:avLst/>
          </a:prstGeom>
          <a:noFill/>
          <a:ln/>
        </p:spPr>
        <p:txBody>
          <a:bodyPr wrap="none" lIns="0" tIns="0" rIns="0" bIns="0" rtlCol="0" anchor="t"/>
          <a:lstStyle/>
          <a:p>
            <a:pPr algn="l" indent="0" marL="0">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Spring Boot</a:t>
            </a:r>
            <a:endParaRPr lang="en-US" sz="2000" dirty="0"/>
          </a:p>
        </p:txBody>
      </p:sp>
      <p:sp>
        <p:nvSpPr>
          <p:cNvPr id="8" name="Text 4"/>
          <p:cNvSpPr/>
          <p:nvPr/>
        </p:nvSpPr>
        <p:spPr>
          <a:xfrm>
            <a:off x="5215890" y="2815352"/>
            <a:ext cx="4198501" cy="1302068"/>
          </a:xfrm>
          <a:prstGeom prst="rect">
            <a:avLst/>
          </a:prstGeom>
          <a:noFill/>
          <a:ln/>
        </p:spPr>
        <p:txBody>
          <a:bodyPr wrap="square" lIns="0" tIns="0" rIns="0" bIns="0" rtlCol="0" anchor="t"/>
          <a:lstStyle/>
          <a:p>
            <a:pPr algn="l" indent="0" marL="0">
              <a:lnSpc>
                <a:spcPts val="2550"/>
              </a:lnSpc>
              <a:buNone/>
            </a:pPr>
            <a:r>
              <a:rPr lang="en-US" sz="1600" dirty="0">
                <a:solidFill>
                  <a:srgbClr val="403C4E"/>
                </a:solidFill>
                <a:latin typeface="Open Sans" pitchFamily="34" charset="0"/>
                <a:ea typeface="Open Sans" pitchFamily="34" charset="-122"/>
                <a:cs typeface="Open Sans" pitchFamily="34" charset="-120"/>
              </a:rPr>
              <a:t>Leveraging the Spring Boot framework, we streamline development and deployment, enabling rapid iteration and efficient resource utilization.</a:t>
            </a:r>
            <a:endParaRPr lang="en-US" sz="1600" dirty="0"/>
          </a:p>
        </p:txBody>
      </p:sp>
      <p:pic>
        <p:nvPicPr>
          <p:cNvPr id="9" name="Image 2" descr="preencoded.png">    </p:cNvPr>
          <p:cNvPicPr>
            <a:picLocks noChangeAspect="1"/>
          </p:cNvPicPr>
          <p:nvPr/>
        </p:nvPicPr>
        <p:blipFill>
          <a:blip r:embed="rId3"/>
          <a:stretch>
            <a:fillRect/>
          </a:stretch>
        </p:blipFill>
        <p:spPr>
          <a:xfrm>
            <a:off x="9719667" y="1663065"/>
            <a:ext cx="508754" cy="508754"/>
          </a:xfrm>
          <a:prstGeom prst="rect">
            <a:avLst/>
          </a:prstGeom>
        </p:spPr>
      </p:pic>
      <p:sp>
        <p:nvSpPr>
          <p:cNvPr id="10" name="Text 5"/>
          <p:cNvSpPr/>
          <p:nvPr/>
        </p:nvSpPr>
        <p:spPr>
          <a:xfrm>
            <a:off x="9719667" y="2375297"/>
            <a:ext cx="2544008" cy="318016"/>
          </a:xfrm>
          <a:prstGeom prst="rect">
            <a:avLst/>
          </a:prstGeom>
          <a:noFill/>
          <a:ln/>
        </p:spPr>
        <p:txBody>
          <a:bodyPr wrap="none" lIns="0" tIns="0" rIns="0" bIns="0" rtlCol="0" anchor="t"/>
          <a:lstStyle/>
          <a:p>
            <a:pPr algn="l" indent="0" marL="0">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MySQL</a:t>
            </a:r>
            <a:endParaRPr lang="en-US" sz="2000" dirty="0"/>
          </a:p>
        </p:txBody>
      </p:sp>
      <p:sp>
        <p:nvSpPr>
          <p:cNvPr id="11" name="Text 6"/>
          <p:cNvSpPr/>
          <p:nvPr/>
        </p:nvSpPr>
        <p:spPr>
          <a:xfrm>
            <a:off x="9719667" y="2815352"/>
            <a:ext cx="4198382" cy="976551"/>
          </a:xfrm>
          <a:prstGeom prst="rect">
            <a:avLst/>
          </a:prstGeom>
          <a:noFill/>
          <a:ln/>
        </p:spPr>
        <p:txBody>
          <a:bodyPr wrap="square" lIns="0" tIns="0" rIns="0" bIns="0" rtlCol="0" anchor="t"/>
          <a:lstStyle/>
          <a:p>
            <a:pPr algn="l" indent="0" marL="0">
              <a:lnSpc>
                <a:spcPts val="2550"/>
              </a:lnSpc>
              <a:buNone/>
            </a:pPr>
            <a:r>
              <a:rPr lang="en-US" sz="1600" dirty="0">
                <a:solidFill>
                  <a:srgbClr val="403C4E"/>
                </a:solidFill>
                <a:latin typeface="Open Sans" pitchFamily="34" charset="0"/>
                <a:ea typeface="Open Sans" pitchFamily="34" charset="-122"/>
                <a:cs typeface="Open Sans" pitchFamily="34" charset="-120"/>
              </a:rPr>
              <a:t>MySQL serves as our reliable database, ensuring secure storage and efficient retrieval of event and attendee data.</a:t>
            </a:r>
            <a:endParaRPr lang="en-US" sz="1600" dirty="0"/>
          </a:p>
        </p:txBody>
      </p:sp>
      <p:pic>
        <p:nvPicPr>
          <p:cNvPr id="12" name="Image 3" descr="preencoded.png">    </p:cNvPr>
          <p:cNvPicPr>
            <a:picLocks noChangeAspect="1"/>
          </p:cNvPicPr>
          <p:nvPr/>
        </p:nvPicPr>
        <p:blipFill>
          <a:blip r:embed="rId4"/>
          <a:stretch>
            <a:fillRect/>
          </a:stretch>
        </p:blipFill>
        <p:spPr>
          <a:xfrm>
            <a:off x="712232" y="4727972"/>
            <a:ext cx="508754" cy="508754"/>
          </a:xfrm>
          <a:prstGeom prst="rect">
            <a:avLst/>
          </a:prstGeom>
        </p:spPr>
      </p:pic>
      <p:sp>
        <p:nvSpPr>
          <p:cNvPr id="13" name="Text 7"/>
          <p:cNvSpPr/>
          <p:nvPr/>
        </p:nvSpPr>
        <p:spPr>
          <a:xfrm>
            <a:off x="712232" y="5440204"/>
            <a:ext cx="2544008" cy="318016"/>
          </a:xfrm>
          <a:prstGeom prst="rect">
            <a:avLst/>
          </a:prstGeom>
          <a:noFill/>
          <a:ln/>
        </p:spPr>
        <p:txBody>
          <a:bodyPr wrap="none" lIns="0" tIns="0" rIns="0" bIns="0" rtlCol="0" anchor="t"/>
          <a:lstStyle/>
          <a:p>
            <a:pPr algn="l" indent="0" marL="0">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HTML/CSS/JS</a:t>
            </a:r>
            <a:endParaRPr lang="en-US" sz="2000" dirty="0"/>
          </a:p>
        </p:txBody>
      </p:sp>
      <p:sp>
        <p:nvSpPr>
          <p:cNvPr id="14" name="Text 8"/>
          <p:cNvSpPr/>
          <p:nvPr/>
        </p:nvSpPr>
        <p:spPr>
          <a:xfrm>
            <a:off x="712232" y="5880259"/>
            <a:ext cx="4198382" cy="1627584"/>
          </a:xfrm>
          <a:prstGeom prst="rect">
            <a:avLst/>
          </a:prstGeom>
          <a:noFill/>
          <a:ln/>
        </p:spPr>
        <p:txBody>
          <a:bodyPr wrap="square" lIns="0" tIns="0" rIns="0" bIns="0" rtlCol="0" anchor="t"/>
          <a:lstStyle/>
          <a:p>
            <a:pPr algn="l" indent="0" marL="0">
              <a:lnSpc>
                <a:spcPts val="2550"/>
              </a:lnSpc>
              <a:buNone/>
            </a:pPr>
            <a:r>
              <a:rPr lang="en-US" sz="1600" dirty="0">
                <a:solidFill>
                  <a:srgbClr val="403C4E"/>
                </a:solidFill>
                <a:latin typeface="Open Sans" pitchFamily="34" charset="0"/>
                <a:ea typeface="Open Sans" pitchFamily="34" charset="-122"/>
                <a:cs typeface="Open Sans" pitchFamily="34" charset="-120"/>
              </a:rPr>
              <a:t>The user interface is crafted using modern web technologies, including HTML, CSS, and JavaScript. This approach ensures a responsive, user-friendly experience across devices.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68561"/>
            <a:ext cx="12669083" cy="708779"/>
          </a:xfrm>
          <a:prstGeom prst="rect">
            <a:avLst/>
          </a:prstGeom>
          <a:noFill/>
          <a:ln/>
        </p:spPr>
        <p:txBody>
          <a:bodyPr wrap="none" lIns="0" tIns="0" rIns="0" bIns="0" rtlCol="0" anchor="t"/>
          <a:lstStyle/>
          <a:p>
            <a:pPr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System Architecture: A Seamless Integration</a:t>
            </a:r>
            <a:endParaRPr lang="en-US" sz="4450" dirty="0"/>
          </a:p>
        </p:txBody>
      </p:sp>
      <p:pic>
        <p:nvPicPr>
          <p:cNvPr id="3" name="Image 0" descr="preencoded.png">    </p:cNvPr>
          <p:cNvPicPr>
            <a:picLocks noChangeAspect="1"/>
          </p:cNvPicPr>
          <p:nvPr/>
        </p:nvPicPr>
        <p:blipFill>
          <a:blip r:embed="rId1"/>
          <a:stretch>
            <a:fillRect/>
          </a:stretch>
        </p:blipFill>
        <p:spPr>
          <a:xfrm>
            <a:off x="793790" y="1917502"/>
            <a:ext cx="1134070" cy="1814513"/>
          </a:xfrm>
          <a:prstGeom prst="rect">
            <a:avLst/>
          </a:prstGeom>
        </p:spPr>
      </p:pic>
      <p:sp>
        <p:nvSpPr>
          <p:cNvPr id="4" name="Text 1"/>
          <p:cNvSpPr/>
          <p:nvPr/>
        </p:nvSpPr>
        <p:spPr>
          <a:xfrm>
            <a:off x="2268022" y="214431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Backend</a:t>
            </a:r>
            <a:endParaRPr lang="en-US" sz="2200" dirty="0"/>
          </a:p>
        </p:txBody>
      </p:sp>
      <p:sp>
        <p:nvSpPr>
          <p:cNvPr id="5" name="Text 2"/>
          <p:cNvSpPr/>
          <p:nvPr/>
        </p:nvSpPr>
        <p:spPr>
          <a:xfrm>
            <a:off x="2268022" y="2634734"/>
            <a:ext cx="11568589" cy="362903"/>
          </a:xfrm>
          <a:prstGeom prst="rect">
            <a:avLst/>
          </a:prstGeom>
          <a:noFill/>
          <a:ln/>
        </p:spPr>
        <p:txBody>
          <a:bodyPr wrap="non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Our backend is built using Java and Spring Boot, responsible for managing data and business logic.</a:t>
            </a:r>
            <a:endParaRPr lang="en-US" sz="1750" dirty="0"/>
          </a:p>
        </p:txBody>
      </p:sp>
      <p:pic>
        <p:nvPicPr>
          <p:cNvPr id="6" name="Image 1" descr="preencoded.png">    </p:cNvPr>
          <p:cNvPicPr>
            <a:picLocks noChangeAspect="1"/>
          </p:cNvPicPr>
          <p:nvPr/>
        </p:nvPicPr>
        <p:blipFill>
          <a:blip r:embed="rId2"/>
          <a:stretch>
            <a:fillRect/>
          </a:stretch>
        </p:blipFill>
        <p:spPr>
          <a:xfrm>
            <a:off x="793790" y="3732014"/>
            <a:ext cx="1134070" cy="1814513"/>
          </a:xfrm>
          <a:prstGeom prst="rect">
            <a:avLst/>
          </a:prstGeom>
        </p:spPr>
      </p:pic>
      <p:sp>
        <p:nvSpPr>
          <p:cNvPr id="7" name="Text 3"/>
          <p:cNvSpPr/>
          <p:nvPr/>
        </p:nvSpPr>
        <p:spPr>
          <a:xfrm>
            <a:off x="2268022" y="395882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API</a:t>
            </a:r>
            <a:endParaRPr lang="en-US" sz="2200" dirty="0"/>
          </a:p>
        </p:txBody>
      </p:sp>
      <p:sp>
        <p:nvSpPr>
          <p:cNvPr id="8" name="Text 4"/>
          <p:cNvSpPr/>
          <p:nvPr/>
        </p:nvSpPr>
        <p:spPr>
          <a:xfrm>
            <a:off x="2268022" y="4449247"/>
            <a:ext cx="11568589" cy="725805"/>
          </a:xfrm>
          <a:prstGeom prst="rect">
            <a:avLst/>
          </a:prstGeom>
          <a:noFill/>
          <a:ln/>
        </p:spPr>
        <p:txBody>
          <a:bodyPr wrap="squar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RESTful APIs provide a communication bridge between the backend and the frontend, facilitating data exchange and integration.</a:t>
            </a:r>
            <a:endParaRPr lang="en-US" sz="1750" dirty="0"/>
          </a:p>
        </p:txBody>
      </p:sp>
      <p:pic>
        <p:nvPicPr>
          <p:cNvPr id="9" name="Image 2" descr="preencoded.png">    </p:cNvPr>
          <p:cNvPicPr>
            <a:picLocks noChangeAspect="1"/>
          </p:cNvPicPr>
          <p:nvPr/>
        </p:nvPicPr>
        <p:blipFill>
          <a:blip r:embed="rId3"/>
          <a:stretch>
            <a:fillRect/>
          </a:stretch>
        </p:blipFill>
        <p:spPr>
          <a:xfrm>
            <a:off x="793790" y="5546527"/>
            <a:ext cx="1134070" cy="1814513"/>
          </a:xfrm>
          <a:prstGeom prst="rect">
            <a:avLst/>
          </a:prstGeom>
        </p:spPr>
      </p:pic>
      <p:sp>
        <p:nvSpPr>
          <p:cNvPr id="10" name="Text 5"/>
          <p:cNvSpPr/>
          <p:nvPr/>
        </p:nvSpPr>
        <p:spPr>
          <a:xfrm>
            <a:off x="2268022" y="577334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Frontend</a:t>
            </a:r>
            <a:endParaRPr lang="en-US" sz="2200" dirty="0"/>
          </a:p>
        </p:txBody>
      </p:sp>
      <p:sp>
        <p:nvSpPr>
          <p:cNvPr id="11" name="Text 6"/>
          <p:cNvSpPr/>
          <p:nvPr/>
        </p:nvSpPr>
        <p:spPr>
          <a:xfrm>
            <a:off x="2268022" y="6263759"/>
            <a:ext cx="11568589" cy="362903"/>
          </a:xfrm>
          <a:prstGeom prst="rect">
            <a:avLst/>
          </a:prstGeom>
          <a:noFill/>
          <a:ln/>
        </p:spPr>
        <p:txBody>
          <a:bodyPr wrap="non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The frontend, powered by HTML, CSS, and JavaScript, delivers a dynamic and engaging user experience.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384822"/>
            <a:ext cx="10766346" cy="708779"/>
          </a:xfrm>
          <a:prstGeom prst="rect">
            <a:avLst/>
          </a:prstGeom>
          <a:noFill/>
          <a:ln/>
        </p:spPr>
        <p:txBody>
          <a:bodyPr wrap="none" lIns="0" tIns="0" rIns="0" bIns="0" rtlCol="0" anchor="t"/>
          <a:lstStyle/>
          <a:p>
            <a:pPr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Prerequisites: Setting Up Your System</a:t>
            </a:r>
            <a:endParaRPr lang="en-US" sz="4450" dirty="0"/>
          </a:p>
        </p:txBody>
      </p:sp>
      <p:sp>
        <p:nvSpPr>
          <p:cNvPr id="3" name="Shape 1"/>
          <p:cNvSpPr/>
          <p:nvPr/>
        </p:nvSpPr>
        <p:spPr>
          <a:xfrm>
            <a:off x="793790" y="3433763"/>
            <a:ext cx="4196358" cy="2410897"/>
          </a:xfrm>
          <a:prstGeom prst="roundRect">
            <a:avLst>
              <a:gd name="adj" fmla="val 3952"/>
            </a:avLst>
          </a:prstGeom>
          <a:solidFill>
            <a:srgbClr val="FFD8CC"/>
          </a:solidFill>
          <a:ln w="7620">
            <a:solidFill>
              <a:srgbClr val="E5BEB2"/>
            </a:solidFill>
            <a:prstDash val="solid"/>
          </a:ln>
        </p:spPr>
      </p:sp>
      <p:sp>
        <p:nvSpPr>
          <p:cNvPr id="4" name="Text 2"/>
          <p:cNvSpPr/>
          <p:nvPr/>
        </p:nvSpPr>
        <p:spPr>
          <a:xfrm>
            <a:off x="1028224" y="3668197"/>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JDK 11+</a:t>
            </a:r>
            <a:endParaRPr lang="en-US" sz="2200" dirty="0"/>
          </a:p>
        </p:txBody>
      </p:sp>
      <p:sp>
        <p:nvSpPr>
          <p:cNvPr id="5" name="Text 3"/>
          <p:cNvSpPr/>
          <p:nvPr/>
        </p:nvSpPr>
        <p:spPr>
          <a:xfrm>
            <a:off x="1028224" y="4158615"/>
            <a:ext cx="3727490" cy="1451610"/>
          </a:xfrm>
          <a:prstGeom prst="rect">
            <a:avLst/>
          </a:prstGeom>
          <a:noFill/>
          <a:ln/>
        </p:spPr>
        <p:txBody>
          <a:bodyPr wrap="squar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Ensure you have a compatible Java Development Kit (JDK) installed on your system. Version 11 or later is recommended.</a:t>
            </a:r>
            <a:endParaRPr lang="en-US" sz="1750" dirty="0"/>
          </a:p>
        </p:txBody>
      </p:sp>
      <p:sp>
        <p:nvSpPr>
          <p:cNvPr id="6" name="Shape 4"/>
          <p:cNvSpPr/>
          <p:nvPr/>
        </p:nvSpPr>
        <p:spPr>
          <a:xfrm>
            <a:off x="5216962" y="3433763"/>
            <a:ext cx="4196358" cy="2410897"/>
          </a:xfrm>
          <a:prstGeom prst="roundRect">
            <a:avLst>
              <a:gd name="adj" fmla="val 3952"/>
            </a:avLst>
          </a:prstGeom>
          <a:solidFill>
            <a:srgbClr val="FFD8CC"/>
          </a:solidFill>
          <a:ln w="7620">
            <a:solidFill>
              <a:srgbClr val="E5BEB2"/>
            </a:solidFill>
            <a:prstDash val="solid"/>
          </a:ln>
        </p:spPr>
      </p:sp>
      <p:sp>
        <p:nvSpPr>
          <p:cNvPr id="7" name="Text 5"/>
          <p:cNvSpPr/>
          <p:nvPr/>
        </p:nvSpPr>
        <p:spPr>
          <a:xfrm>
            <a:off x="5451396" y="3668197"/>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MySQL</a:t>
            </a:r>
            <a:endParaRPr lang="en-US" sz="2200" dirty="0"/>
          </a:p>
        </p:txBody>
      </p:sp>
      <p:sp>
        <p:nvSpPr>
          <p:cNvPr id="8" name="Text 6"/>
          <p:cNvSpPr/>
          <p:nvPr/>
        </p:nvSpPr>
        <p:spPr>
          <a:xfrm>
            <a:off x="5451396" y="4158615"/>
            <a:ext cx="3727490" cy="1451610"/>
          </a:xfrm>
          <a:prstGeom prst="rect">
            <a:avLst/>
          </a:prstGeom>
          <a:noFill/>
          <a:ln/>
        </p:spPr>
        <p:txBody>
          <a:bodyPr wrap="squar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Download and install the MySQL database server. It's essential for storing and managing event and attendee data.</a:t>
            </a:r>
            <a:endParaRPr lang="en-US" sz="1750" dirty="0"/>
          </a:p>
        </p:txBody>
      </p:sp>
      <p:sp>
        <p:nvSpPr>
          <p:cNvPr id="9" name="Shape 7"/>
          <p:cNvSpPr/>
          <p:nvPr/>
        </p:nvSpPr>
        <p:spPr>
          <a:xfrm>
            <a:off x="9640133" y="3433763"/>
            <a:ext cx="4196358" cy="2410897"/>
          </a:xfrm>
          <a:prstGeom prst="roundRect">
            <a:avLst>
              <a:gd name="adj" fmla="val 3952"/>
            </a:avLst>
          </a:prstGeom>
          <a:solidFill>
            <a:srgbClr val="FFD8CC"/>
          </a:solidFill>
          <a:ln w="7620">
            <a:solidFill>
              <a:srgbClr val="E5BEB2"/>
            </a:solidFill>
            <a:prstDash val="solid"/>
          </a:ln>
        </p:spPr>
      </p:sp>
      <p:sp>
        <p:nvSpPr>
          <p:cNvPr id="10" name="Text 8"/>
          <p:cNvSpPr/>
          <p:nvPr/>
        </p:nvSpPr>
        <p:spPr>
          <a:xfrm>
            <a:off x="9874568" y="3668197"/>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Maven</a:t>
            </a:r>
            <a:endParaRPr lang="en-US" sz="2200" dirty="0"/>
          </a:p>
        </p:txBody>
      </p:sp>
      <p:sp>
        <p:nvSpPr>
          <p:cNvPr id="11" name="Text 9"/>
          <p:cNvSpPr/>
          <p:nvPr/>
        </p:nvSpPr>
        <p:spPr>
          <a:xfrm>
            <a:off x="9874568" y="4158615"/>
            <a:ext cx="3727490" cy="1451610"/>
          </a:xfrm>
          <a:prstGeom prst="rect">
            <a:avLst/>
          </a:prstGeom>
          <a:noFill/>
          <a:ln/>
        </p:spPr>
        <p:txBody>
          <a:bodyPr wrap="squar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Maven is a build automation tool that simplifies dependency management and project compilation.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92843"/>
            <a:ext cx="7556421" cy="2126337"/>
          </a:xfrm>
          <a:prstGeom prst="rect">
            <a:avLst/>
          </a:prstGeom>
          <a:noFill/>
          <a:ln/>
        </p:spPr>
        <p:txBody>
          <a:bodyPr wrap="square" lIns="0" tIns="0" rIns="0" bIns="0" rtlCol="0" anchor="t"/>
          <a:lstStyle/>
          <a:p>
            <a:pPr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Conclusion: Transforming Event Management</a:t>
            </a:r>
            <a:endParaRPr lang="en-US" sz="4450" dirty="0"/>
          </a:p>
        </p:txBody>
      </p:sp>
      <p:sp>
        <p:nvSpPr>
          <p:cNvPr id="4" name="Text 1"/>
          <p:cNvSpPr/>
          <p:nvPr/>
        </p:nvSpPr>
        <p:spPr>
          <a:xfrm>
            <a:off x="6280190" y="4259342"/>
            <a:ext cx="7556421" cy="2177415"/>
          </a:xfrm>
          <a:prstGeom prst="rect">
            <a:avLst/>
          </a:prstGeom>
          <a:noFill/>
          <a:ln/>
        </p:spPr>
        <p:txBody>
          <a:bodyPr wrap="square" lIns="0" tIns="0" rIns="0" bIns="0" rtlCol="0" anchor="t"/>
          <a:lstStyle/>
          <a:p>
            <a:pP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Our Event Management System is designed to revolutionize event planning and management. It empowers event organizers with a comprehensive solution for seamless event creation, attendee management, and data analysis. By simplifying the process and providing valuable insights, this system helps create unforgettable events that leave a lasting impact.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2024-12-31T06:33:49Z</dcterms:created>
  <dcterms:modified xsi:type="dcterms:W3CDTF">2024-12-31T06:33:49Z</dcterms:modified>
</cp:coreProperties>
</file>